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7"/>
  </p:notesMasterIdLst>
  <p:sldIdLst>
    <p:sldId id="256" r:id="rId5"/>
    <p:sldId id="257" r:id="rId6"/>
    <p:sldId id="260" r:id="rId7"/>
    <p:sldId id="259" r:id="rId8"/>
    <p:sldId id="261" r:id="rId9"/>
    <p:sldId id="265" r:id="rId10"/>
    <p:sldId id="266" r:id="rId11"/>
    <p:sldId id="262" r:id="rId12"/>
    <p:sldId id="263" r:id="rId13"/>
    <p:sldId id="264" r:id="rId14"/>
    <p:sldId id="267" r:id="rId15"/>
    <p:sldId id="268" r:id="rId16"/>
  </p:sldIdLst>
  <p:sldSz cx="9144000" cy="5143500" type="screen16x9"/>
  <p:notesSz cx="6858000" cy="11811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D888058-BCBF-94DE-1729-1D23C1C2A024}" v="330" dt="2019-12-02T13:39:01.33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50" autoAdjust="0"/>
    <p:restoredTop sz="94660"/>
  </p:normalViewPr>
  <p:slideViewPr>
    <p:cSldViewPr snapToGrid="0">
      <p:cViewPr varScale="1">
        <p:scale>
          <a:sx n="138" d="100"/>
          <a:sy n="138" d="100"/>
        </p:scale>
        <p:origin x="768" y="12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2F00E6-8932-45D3-B7A5-5AFE9C2CAD14}" type="datetimeFigureOut">
              <a:rPr lang="en-GB" smtClean="0"/>
              <a:t>07/10/2020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365088-435D-43C9-AB7C-74AC7D2E3183}" type="slidenum">
              <a:rPr lang="en-GB" smtClean="0"/>
              <a:t>‹#›</a:t>
            </a:fld>
            <a:endParaRPr lang="en-GB"/>
          </a:p>
        </p:txBody>
      </p:sp>
    </p:spTree>
    <p:extLst>
      <p:ext uri="{BB962C8B-B14F-4D97-AF65-F5344CB8AC3E}">
        <p14:creationId xmlns:p14="http://schemas.microsoft.com/office/powerpoint/2010/main" val="1212582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a:t>Introduce yourself. [Aim –</a:t>
            </a:r>
            <a:r>
              <a:rPr lang="en-GB" altLang="en-US" baseline="0"/>
              <a:t> to leave the club with an understanding of Send a Cow and of the urgency of supporting the Resilient Rwanda project]</a:t>
            </a:r>
          </a:p>
          <a:p>
            <a:endParaRPr lang="en-GB" altLang="en-US" baseline="0"/>
          </a:p>
          <a:p>
            <a:r>
              <a:rPr lang="en-GB" altLang="en-US" baseline="0"/>
              <a:t>Send a Cow is a charity based near Bath. </a:t>
            </a:r>
            <a:r>
              <a:rPr lang="en-US"/>
              <a:t>We help people grow their own futures – on their own land, on their own terms.</a:t>
            </a:r>
            <a:r>
              <a:rPr lang="en-US" baseline="0"/>
              <a:t> </a:t>
            </a:r>
            <a:r>
              <a:rPr lang="en-GB"/>
              <a:t>Through grass-roots training delivered by our African staff, farming families get back the skills and confidence they need to grow food, earn a living and go after their dreams.</a:t>
            </a:r>
          </a:p>
          <a:p>
            <a:endParaRPr lang="en-GB" altLang="en-US" baseline="0"/>
          </a:p>
          <a:p>
            <a:r>
              <a:rPr lang="en-GB" altLang="en-US" baseline="0"/>
              <a:t>Today, I will tell you about our new project Resilient Rwanda. Firstly, here is some information about the history of Send a Cow.</a:t>
            </a:r>
            <a:endParaRPr lang="en-GB" altLang="en-US"/>
          </a:p>
          <a:p>
            <a:endParaRPr lang="en-GB" altLang="en-US"/>
          </a:p>
          <a:p>
            <a:endParaRPr lang="en-GB" altLang="en-US"/>
          </a:p>
          <a:p>
            <a:endParaRPr lang="en-GB"/>
          </a:p>
        </p:txBody>
      </p:sp>
      <p:sp>
        <p:nvSpPr>
          <p:cNvPr id="4" name="Slide Number Placeholder 3"/>
          <p:cNvSpPr>
            <a:spLocks noGrp="1"/>
          </p:cNvSpPr>
          <p:nvPr>
            <p:ph type="sldNum" sz="quarter" idx="10"/>
          </p:nvPr>
        </p:nvSpPr>
        <p:spPr/>
        <p:txBody>
          <a:bodyPr/>
          <a:lstStyle/>
          <a:p>
            <a:fld id="{38365088-435D-43C9-AB7C-74AC7D2E3183}" type="slidenum">
              <a:rPr lang="en-GB" smtClean="0"/>
              <a:t>1</a:t>
            </a:fld>
            <a:endParaRPr lang="en-GB"/>
          </a:p>
        </p:txBody>
      </p:sp>
    </p:spTree>
    <p:extLst>
      <p:ext uri="{BB962C8B-B14F-4D97-AF65-F5344CB8AC3E}">
        <p14:creationId xmlns:p14="http://schemas.microsoft.com/office/powerpoint/2010/main" val="2197616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38365088-435D-43C9-AB7C-74AC7D2E3183}" type="slidenum">
              <a:rPr lang="en-GB" smtClean="0"/>
              <a:t>10</a:t>
            </a:fld>
            <a:endParaRPr lang="en-GB"/>
          </a:p>
        </p:txBody>
      </p:sp>
    </p:spTree>
    <p:extLst>
      <p:ext uri="{BB962C8B-B14F-4D97-AF65-F5344CB8AC3E}">
        <p14:creationId xmlns:p14="http://schemas.microsoft.com/office/powerpoint/2010/main" val="426067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38365088-435D-43C9-AB7C-74AC7D2E3183}" type="slidenum">
              <a:rPr lang="en-GB" smtClean="0"/>
              <a:t>11</a:t>
            </a:fld>
            <a:endParaRPr lang="en-GB"/>
          </a:p>
        </p:txBody>
      </p:sp>
    </p:spTree>
    <p:extLst>
      <p:ext uri="{BB962C8B-B14F-4D97-AF65-F5344CB8AC3E}">
        <p14:creationId xmlns:p14="http://schemas.microsoft.com/office/powerpoint/2010/main" val="357347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a:t>Send a Cow was set up by a group of Christian dairy farmers from the West Country over</a:t>
            </a:r>
            <a:r>
              <a:rPr lang="en-GB" altLang="en-US" baseline="0"/>
              <a:t> 30 years ago. </a:t>
            </a:r>
            <a:r>
              <a:rPr lang="en-GB" altLang="en-US"/>
              <a:t>The farmers embarked on a project, which was to grow</a:t>
            </a:r>
            <a:r>
              <a:rPr lang="en-GB" altLang="en-US" baseline="0"/>
              <a:t> exponentially and impact the lives of millions of people. </a:t>
            </a:r>
          </a:p>
          <a:p>
            <a:endParaRPr lang="en-GB" altLang="en-US" baseline="0"/>
          </a:p>
          <a:p>
            <a:r>
              <a:rPr lang="en-GB" altLang="en-US" baseline="0"/>
              <a:t>In 1988 </a:t>
            </a:r>
            <a:r>
              <a:rPr lang="en-GB"/>
              <a:t>Uganda was just emerging from a long civil war, communities and their farmland had been destroyed and much of the country's livestock wiped out. Several of the UK farmers flew to Africa to investigate how they could help. </a:t>
            </a:r>
          </a:p>
          <a:p>
            <a:endParaRPr lang="en-GB"/>
          </a:p>
          <a:p>
            <a:r>
              <a:rPr lang="en-GB"/>
              <a:t>Meeting with Ugandan farmers, the Bishop of </a:t>
            </a:r>
            <a:r>
              <a:rPr lang="en-GB" err="1"/>
              <a:t>Mukono</a:t>
            </a:r>
            <a:r>
              <a:rPr lang="en-GB"/>
              <a:t>, and livestock experts, the</a:t>
            </a:r>
            <a:r>
              <a:rPr lang="en-GB" baseline="0"/>
              <a:t> farmers</a:t>
            </a:r>
            <a:r>
              <a:rPr lang="en-GB"/>
              <a:t> saw how smallholder dairy farming in Africa could work. People there were unable to feed themselves due to lack of access to resources and milk would provide an instant source of nutrition. They returned to the UK determined to help, and sent cows from their own herds to Uganda. Send a Cow was born.</a:t>
            </a:r>
          </a:p>
          <a:p>
            <a:endParaRPr lang="en-GB" altLang="en-US"/>
          </a:p>
        </p:txBody>
      </p:sp>
      <p:sp>
        <p:nvSpPr>
          <p:cNvPr id="4" name="Slide Number Placeholder 3"/>
          <p:cNvSpPr>
            <a:spLocks noGrp="1"/>
          </p:cNvSpPr>
          <p:nvPr>
            <p:ph type="sldNum" sz="quarter" idx="10"/>
          </p:nvPr>
        </p:nvSpPr>
        <p:spPr/>
        <p:txBody>
          <a:bodyPr/>
          <a:lstStyle/>
          <a:p>
            <a:fld id="{38365088-435D-43C9-AB7C-74AC7D2E3183}" type="slidenum">
              <a:rPr lang="en-GB" smtClean="0"/>
              <a:t>2</a:t>
            </a:fld>
            <a:endParaRPr lang="en-GB"/>
          </a:p>
        </p:txBody>
      </p:sp>
    </p:spTree>
    <p:extLst>
      <p:ext uri="{BB962C8B-B14F-4D97-AF65-F5344CB8AC3E}">
        <p14:creationId xmlns:p14="http://schemas.microsoft.com/office/powerpoint/2010/main" val="16869054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GB" altLang="en-US"/>
              <a:t>We’ve changed a lot since we first started in 1988. We no</a:t>
            </a:r>
            <a:r>
              <a:rPr lang="en-GB" altLang="en-US" baseline="0"/>
              <a:t> longer send cows from the UK to Africa. </a:t>
            </a:r>
          </a:p>
          <a:p>
            <a:pPr eaLnBrk="1" hangingPunct="1">
              <a:spcBef>
                <a:spcPct val="0"/>
              </a:spcBef>
            </a:pPr>
            <a:endParaRPr lang="en-GB" altLang="en-US"/>
          </a:p>
          <a:p>
            <a:pPr marL="0" marR="0" lvl="0" indent="0" algn="l" defTabSz="914400" rtl="0" eaLnBrk="1" fontAlgn="auto" latinLnBrk="0" hangingPunct="1">
              <a:lnSpc>
                <a:spcPct val="100000"/>
              </a:lnSpc>
              <a:spcBef>
                <a:spcPct val="0"/>
              </a:spcBef>
              <a:spcAft>
                <a:spcPts val="0"/>
              </a:spcAft>
              <a:buClrTx/>
              <a:buSzTx/>
              <a:buFontTx/>
              <a:buNone/>
              <a:tabLst/>
              <a:defRPr/>
            </a:pPr>
            <a:r>
              <a:rPr lang="en-GB" altLang="en-US"/>
              <a:t>We work with the most vulnerable families</a:t>
            </a:r>
            <a:r>
              <a:rPr lang="en-GB" altLang="en-US" baseline="0"/>
              <a:t> </a:t>
            </a:r>
            <a:r>
              <a:rPr lang="en-GB" altLang="en-US"/>
              <a:t>over multiple years. With minimal material input –seeds, tools and training – incredible transformation is achieved. </a:t>
            </a:r>
            <a:r>
              <a:rPr lang="en-GB" altLang="en-US">
                <a:solidFill>
                  <a:srgbClr val="7F7F7F"/>
                </a:solidFill>
              </a:rPr>
              <a:t>We teach innovative and relevant techniques that work in harmony with the environment, giving some of Africa’s most marginalised people the confidence, knowledge and skills to help themselves out of poverty. This means that within a few months malnourished </a:t>
            </a:r>
            <a:r>
              <a:rPr lang="en-US" altLang="en-US">
                <a:solidFill>
                  <a:srgbClr val="7F7F7F"/>
                </a:solidFill>
              </a:rPr>
              <a:t>families are eating regularly. Within a year farmers are diversifying their income streams to ensure they can survive when food is scarce or unexpected disasters strike.</a:t>
            </a:r>
            <a:endParaRPr lang="en-GB" altLang="en-US"/>
          </a:p>
          <a:p>
            <a:endParaRPr lang="en-GB"/>
          </a:p>
        </p:txBody>
      </p:sp>
      <p:sp>
        <p:nvSpPr>
          <p:cNvPr id="4" name="Slide Number Placeholder 3"/>
          <p:cNvSpPr>
            <a:spLocks noGrp="1"/>
          </p:cNvSpPr>
          <p:nvPr>
            <p:ph type="sldNum" sz="quarter" idx="10"/>
          </p:nvPr>
        </p:nvSpPr>
        <p:spPr/>
        <p:txBody>
          <a:bodyPr/>
          <a:lstStyle/>
          <a:p>
            <a:fld id="{38365088-435D-43C9-AB7C-74AC7D2E3183}" type="slidenum">
              <a:rPr lang="en-GB" smtClean="0"/>
              <a:t>3</a:t>
            </a:fld>
            <a:endParaRPr lang="en-GB"/>
          </a:p>
        </p:txBody>
      </p:sp>
    </p:spTree>
    <p:extLst>
      <p:ext uri="{BB962C8B-B14F-4D97-AF65-F5344CB8AC3E}">
        <p14:creationId xmlns:p14="http://schemas.microsoft.com/office/powerpoint/2010/main" val="13677662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a:solidFill>
                  <a:schemeClr val="tx1"/>
                </a:solidFill>
                <a:effectLst/>
                <a:latin typeface="+mn-lt"/>
                <a:ea typeface="+mn-ea"/>
                <a:cs typeface="+mn-cs"/>
              </a:rPr>
              <a:t>We’ve been working on the ground with rural African communities since 1988 and are proud to have established country </a:t>
            </a:r>
            <a:r>
              <a:rPr lang="en-US" sz="1200" b="0" i="0" kern="1200" err="1">
                <a:solidFill>
                  <a:schemeClr val="tx1"/>
                </a:solidFill>
                <a:effectLst/>
                <a:latin typeface="+mn-lt"/>
                <a:ea typeface="+mn-ea"/>
                <a:cs typeface="+mn-cs"/>
              </a:rPr>
              <a:t>programmes</a:t>
            </a:r>
            <a:r>
              <a:rPr lang="en-US" sz="1200" b="0" i="0" kern="1200">
                <a:solidFill>
                  <a:schemeClr val="tx1"/>
                </a:solidFill>
                <a:effectLst/>
                <a:latin typeface="+mn-lt"/>
                <a:ea typeface="+mn-ea"/>
                <a:cs typeface="+mn-cs"/>
              </a:rPr>
              <a:t> in Burundi, Ethiopia, Kenya, Rwanda, Uganda, and Zambia.</a:t>
            </a:r>
            <a:endParaRPr lang="en-GB" altLang="en-US"/>
          </a:p>
          <a:p>
            <a:endParaRPr lang="en-GB" altLang="en-US"/>
          </a:p>
          <a:p>
            <a:r>
              <a:rPr lang="en-GB" altLang="en-US"/>
              <a:t>Land-locked Rwanda</a:t>
            </a:r>
            <a:r>
              <a:rPr lang="en-GB" altLang="en-US" baseline="0"/>
              <a:t> </a:t>
            </a:r>
            <a:r>
              <a:rPr lang="en-GB" altLang="en-US"/>
              <a:t>sits at the heart of the continent. Our Rwandan team support rural communities to make the most of</a:t>
            </a:r>
            <a:r>
              <a:rPr lang="en-GB" altLang="en-US" baseline="0"/>
              <a:t> their land and livestock, to produce nutritious food, and build sustainable businesses for reliable incomes. </a:t>
            </a:r>
            <a:endParaRPr lang="en-GB" altLang="en-US"/>
          </a:p>
          <a:p>
            <a:endParaRPr lang="en-GB"/>
          </a:p>
        </p:txBody>
      </p:sp>
      <p:sp>
        <p:nvSpPr>
          <p:cNvPr id="4" name="Slide Number Placeholder 3"/>
          <p:cNvSpPr>
            <a:spLocks noGrp="1"/>
          </p:cNvSpPr>
          <p:nvPr>
            <p:ph type="sldNum" sz="quarter" idx="10"/>
          </p:nvPr>
        </p:nvSpPr>
        <p:spPr/>
        <p:txBody>
          <a:bodyPr/>
          <a:lstStyle/>
          <a:p>
            <a:fld id="{38365088-435D-43C9-AB7C-74AC7D2E3183}" type="slidenum">
              <a:rPr lang="en-GB" smtClean="0"/>
              <a:t>4</a:t>
            </a:fld>
            <a:endParaRPr lang="en-GB"/>
          </a:p>
        </p:txBody>
      </p:sp>
    </p:spTree>
    <p:extLst>
      <p:ext uri="{BB962C8B-B14F-4D97-AF65-F5344CB8AC3E}">
        <p14:creationId xmlns:p14="http://schemas.microsoft.com/office/powerpoint/2010/main" val="30568551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Rwanda is one of the most densely populated countries in Africa. </a:t>
            </a:r>
          </a:p>
          <a:p>
            <a:endParaRPr lang="en-GB"/>
          </a:p>
          <a:p>
            <a:r>
              <a:rPr lang="en-GB"/>
              <a:t>Over 80% of people depend on small-scale agriculture for their livelihoods, but productivity is low.</a:t>
            </a:r>
          </a:p>
          <a:p>
            <a:endParaRPr lang="en-GB"/>
          </a:p>
          <a:p>
            <a:r>
              <a:rPr lang="en-GB"/>
              <a:t>The 1994 genocide devastated millions of people’s lives, leaving a legacy of fractured communities and destroyed farmland.</a:t>
            </a:r>
          </a:p>
          <a:p>
            <a:endParaRPr lang="en-GB"/>
          </a:p>
          <a:p>
            <a:r>
              <a:rPr lang="en-GB"/>
              <a:t>The</a:t>
            </a:r>
            <a:r>
              <a:rPr lang="en-GB" baseline="0"/>
              <a:t> country has come a long way in tackling poverty over the last twenty years, but it faces many challenges, particularly from climate change.</a:t>
            </a:r>
          </a:p>
          <a:p>
            <a:endParaRPr lang="en-GB" baseline="0"/>
          </a:p>
          <a:p>
            <a:r>
              <a:rPr lang="en-GB" baseline="0"/>
              <a:t>Over one-third of people in Rwanda live in extreme poverty and childhood stunting, a key indicator of malnutrition remains at 37%. </a:t>
            </a:r>
            <a:endParaRPr lang="en-GB"/>
          </a:p>
        </p:txBody>
      </p:sp>
      <p:sp>
        <p:nvSpPr>
          <p:cNvPr id="4" name="Slide Number Placeholder 3"/>
          <p:cNvSpPr>
            <a:spLocks noGrp="1"/>
          </p:cNvSpPr>
          <p:nvPr>
            <p:ph type="sldNum" sz="quarter" idx="10"/>
          </p:nvPr>
        </p:nvSpPr>
        <p:spPr/>
        <p:txBody>
          <a:bodyPr/>
          <a:lstStyle/>
          <a:p>
            <a:fld id="{38365088-435D-43C9-AB7C-74AC7D2E3183}" type="slidenum">
              <a:rPr lang="en-GB" smtClean="0"/>
              <a:t>5</a:t>
            </a:fld>
            <a:endParaRPr lang="en-GB"/>
          </a:p>
        </p:txBody>
      </p:sp>
    </p:spTree>
    <p:extLst>
      <p:ext uri="{BB962C8B-B14F-4D97-AF65-F5344CB8AC3E}">
        <p14:creationId xmlns:p14="http://schemas.microsoft.com/office/powerpoint/2010/main" val="5114387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With your help, we will work with vulnerable families to manage their soil and livestock; including building cow sheds to help protect the land from being overgrazed, planting fodder and trees for shade, and using rainwater-harvesting techniques.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a:t>By</a:t>
            </a:r>
            <a:r>
              <a:rPr lang="en-GB" baseline="0"/>
              <a:t> integrating small numbers of cows into diverse family farms, our approach avoids the environmental impact seen in intensive livestock farming.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a:t>Cow manure is collected and used to restore soil fertility and trees remove carbon from the air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a:t>Families prosper from the land while protecting it for future generations.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a:t>Jersey cows generally consume less food and water per litre of milk produced, making them ideal for Rwandan farmers. We are therefore working to increase the numbers of Jersey cross-bred cows, training specialist community volunteers in Artificial Insemination techniques.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a:t>With enriched soil and better milk yields, families have increased food security and will be able to achieve a brighter future for themselves and generations to come. </a:t>
            </a:r>
            <a:endParaRPr lang="en-GB"/>
          </a:p>
          <a:p>
            <a:endParaRPr lang="en-GB"/>
          </a:p>
          <a:p>
            <a:pPr marL="0" marR="0" lvl="0" indent="0" algn="l" defTabSz="914400" rtl="0" eaLnBrk="1" fontAlgn="auto" latinLnBrk="0" hangingPunct="1">
              <a:lnSpc>
                <a:spcPct val="100000"/>
              </a:lnSpc>
              <a:spcBef>
                <a:spcPts val="0"/>
              </a:spcBef>
              <a:spcAft>
                <a:spcPts val="0"/>
              </a:spcAft>
              <a:buClrTx/>
              <a:buSzTx/>
              <a:buFontTx/>
              <a:buNone/>
              <a:tabLst/>
              <a:defRPr/>
            </a:pPr>
            <a:endParaRPr lang="en-GB"/>
          </a:p>
        </p:txBody>
      </p:sp>
      <p:sp>
        <p:nvSpPr>
          <p:cNvPr id="4" name="Slide Number Placeholder 3"/>
          <p:cNvSpPr>
            <a:spLocks noGrp="1"/>
          </p:cNvSpPr>
          <p:nvPr>
            <p:ph type="sldNum" sz="quarter" idx="10"/>
          </p:nvPr>
        </p:nvSpPr>
        <p:spPr/>
        <p:txBody>
          <a:bodyPr/>
          <a:lstStyle/>
          <a:p>
            <a:fld id="{38365088-435D-43C9-AB7C-74AC7D2E3183}" type="slidenum">
              <a:rPr lang="en-GB" smtClean="0"/>
              <a:t>6</a:t>
            </a:fld>
            <a:endParaRPr lang="en-GB"/>
          </a:p>
        </p:txBody>
      </p:sp>
    </p:spTree>
    <p:extLst>
      <p:ext uri="{BB962C8B-B14F-4D97-AF65-F5344CB8AC3E}">
        <p14:creationId xmlns:p14="http://schemas.microsoft.com/office/powerpoint/2010/main" val="5955063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Since 2006 the Government of Rwanda has been working to reduce poverty by giving farming families a cow. Send a Cow is supporting this aim through the introduction of Jersey cross-bred</a:t>
            </a:r>
            <a:r>
              <a:rPr lang="en-GB" baseline="0"/>
              <a:t> cows in our projects and by ensuring that families are trained to make the most of their livestock.</a:t>
            </a:r>
          </a:p>
          <a:p>
            <a:endParaRPr lang="en-GB" baseline="0"/>
          </a:p>
          <a:p>
            <a:r>
              <a:rPr lang="en-GB" baseline="0"/>
              <a:t>Families learn how to grow fodder and look after their cow, use manure on their gardens for better yields, and sell milk-based produce at market for an income. They are also able to drink milk, giving them and their children much needed protein to prevent malnutrition and stunting. </a:t>
            </a:r>
          </a:p>
          <a:p>
            <a:endParaRPr lang="en-GB" baseline="0"/>
          </a:p>
          <a:p>
            <a:r>
              <a:rPr lang="en-GB" baseline="0"/>
              <a:t>What’s more, when a cow gives birth families are able to pass on the calf to another family in need – multiplying the impact from family to family. </a:t>
            </a:r>
            <a:endParaRPr lang="en-GB"/>
          </a:p>
        </p:txBody>
      </p:sp>
      <p:sp>
        <p:nvSpPr>
          <p:cNvPr id="4" name="Slide Number Placeholder 3"/>
          <p:cNvSpPr>
            <a:spLocks noGrp="1"/>
          </p:cNvSpPr>
          <p:nvPr>
            <p:ph type="sldNum" sz="quarter" idx="10"/>
          </p:nvPr>
        </p:nvSpPr>
        <p:spPr/>
        <p:txBody>
          <a:bodyPr/>
          <a:lstStyle/>
          <a:p>
            <a:fld id="{38365088-435D-43C9-AB7C-74AC7D2E3183}" type="slidenum">
              <a:rPr lang="en-GB" smtClean="0"/>
              <a:t>7</a:t>
            </a:fld>
            <a:endParaRPr lang="en-GB"/>
          </a:p>
        </p:txBody>
      </p:sp>
    </p:spTree>
    <p:extLst>
      <p:ext uri="{BB962C8B-B14F-4D97-AF65-F5344CB8AC3E}">
        <p14:creationId xmlns:p14="http://schemas.microsoft.com/office/powerpoint/2010/main" val="13377424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Celestin and Therese live on a farm in Rwanda with their five children. </a:t>
            </a:r>
          </a:p>
          <a:p>
            <a:endParaRPr lang="en-GB"/>
          </a:p>
          <a:p>
            <a:r>
              <a:rPr lang="en-GB"/>
              <a:t>Before working with Send a Cow the family only ate beans and sweet potato, and their house was dark and smoky. </a:t>
            </a:r>
          </a:p>
          <a:p>
            <a:endParaRPr lang="en-GB"/>
          </a:p>
          <a:p>
            <a:r>
              <a:rPr lang="en-GB"/>
              <a:t>The family learned better techniques for growing vegetables and this has also helped to stop soil erosion on the farm. </a:t>
            </a:r>
          </a:p>
          <a:p>
            <a:endParaRPr lang="en-GB"/>
          </a:p>
          <a:p>
            <a:r>
              <a:rPr lang="en-GB"/>
              <a:t>They now use an energy saving stove, which reduces smoke. The family also received a cow. </a:t>
            </a:r>
          </a:p>
        </p:txBody>
      </p:sp>
      <p:sp>
        <p:nvSpPr>
          <p:cNvPr id="4" name="Slide Number Placeholder 3"/>
          <p:cNvSpPr>
            <a:spLocks noGrp="1"/>
          </p:cNvSpPr>
          <p:nvPr>
            <p:ph type="sldNum" sz="quarter" idx="10"/>
          </p:nvPr>
        </p:nvSpPr>
        <p:spPr/>
        <p:txBody>
          <a:bodyPr/>
          <a:lstStyle/>
          <a:p>
            <a:fld id="{38365088-435D-43C9-AB7C-74AC7D2E3183}" type="slidenum">
              <a:rPr lang="en-GB" smtClean="0"/>
              <a:t>8</a:t>
            </a:fld>
            <a:endParaRPr lang="en-GB"/>
          </a:p>
        </p:txBody>
      </p:sp>
    </p:spTree>
    <p:extLst>
      <p:ext uri="{BB962C8B-B14F-4D97-AF65-F5344CB8AC3E}">
        <p14:creationId xmlns:p14="http://schemas.microsoft.com/office/powerpoint/2010/main" val="16742243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By raising a combined </a:t>
            </a:r>
            <a:r>
              <a:rPr lang="en-GB" b="1"/>
              <a:t>£15,500, </a:t>
            </a:r>
            <a:r>
              <a:rPr lang="en-GB"/>
              <a:t>groups across the UK could help </a:t>
            </a:r>
            <a:r>
              <a:rPr lang="en-GB" b="1"/>
              <a:t>75 families </a:t>
            </a:r>
            <a:r>
              <a:rPr lang="en-GB"/>
              <a:t>to grow a whole range of nutritious food from their land, drink milk to become stronger and healthier and build sustainable incomes that break the cycle of poverty for good </a:t>
            </a:r>
            <a:endParaRPr lang="en-US"/>
          </a:p>
        </p:txBody>
      </p:sp>
      <p:sp>
        <p:nvSpPr>
          <p:cNvPr id="4" name="Slide Number Placeholder 3"/>
          <p:cNvSpPr>
            <a:spLocks noGrp="1"/>
          </p:cNvSpPr>
          <p:nvPr>
            <p:ph type="sldNum" sz="quarter" idx="10"/>
          </p:nvPr>
        </p:nvSpPr>
        <p:spPr/>
        <p:txBody>
          <a:bodyPr/>
          <a:lstStyle/>
          <a:p>
            <a:fld id="{38365088-435D-43C9-AB7C-74AC7D2E3183}" type="slidenum">
              <a:rPr lang="en-GB" smtClean="0"/>
              <a:t>9</a:t>
            </a:fld>
            <a:endParaRPr lang="en-GB"/>
          </a:p>
        </p:txBody>
      </p:sp>
    </p:spTree>
    <p:extLst>
      <p:ext uri="{BB962C8B-B14F-4D97-AF65-F5344CB8AC3E}">
        <p14:creationId xmlns:p14="http://schemas.microsoft.com/office/powerpoint/2010/main" val="42855404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418016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Powerpoint wide (0-00-00-00).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508595652"/>
      </p:ext>
    </p:extLst>
  </p:cSld>
  <p:clrMap bg1="lt1" tx1="dk1" bg2="lt2" tx2="dk2" accent1="accent1" accent2="accent2" accent3="accent3" accent4="accent4" accent5="accent5" accent6="accent6" hlink="hlink" folHlink="folHlink"/>
  <p:sldLayoutIdLst>
    <p:sldLayoutId id="2147483649" r:id="rId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02628" y="1350726"/>
            <a:ext cx="3775165" cy="3416320"/>
          </a:xfrm>
          <a:prstGeom prst="rect">
            <a:avLst/>
          </a:prstGeom>
          <a:noFill/>
        </p:spPr>
        <p:txBody>
          <a:bodyPr wrap="square" rtlCol="0" anchor="t">
            <a:spAutoFit/>
          </a:bodyPr>
          <a:lstStyle/>
          <a:p>
            <a:r>
              <a:rPr lang="en-US" dirty="0"/>
              <a:t>Send a Cow is a force for change in rural Africa</a:t>
            </a:r>
            <a:endParaRPr lang="en-US" dirty="0">
              <a:cs typeface="Calibri"/>
            </a:endParaRPr>
          </a:p>
          <a:p>
            <a:endParaRPr lang="en-US" dirty="0">
              <a:cs typeface="Calibri"/>
            </a:endParaRPr>
          </a:p>
          <a:p>
            <a:r>
              <a:rPr lang="en-US" dirty="0"/>
              <a:t>We help people grow their own futures – on their own land, on their own terms</a:t>
            </a:r>
            <a:endParaRPr lang="en-US" dirty="0">
              <a:cs typeface="Calibri"/>
            </a:endParaRPr>
          </a:p>
          <a:p>
            <a:endParaRPr lang="en-GB" dirty="0">
              <a:cs typeface="Calibri"/>
            </a:endParaRPr>
          </a:p>
          <a:p>
            <a:r>
              <a:rPr lang="en-GB" dirty="0"/>
              <a:t>Through grass-roots training delivered by our African staff, farming families get back the skills and confidence they need to grow food, earn a living and go after their dreams</a:t>
            </a:r>
            <a:endParaRPr lang="en-GB" dirty="0">
              <a:cs typeface="Calibri"/>
            </a:endParaRPr>
          </a:p>
        </p:txBody>
      </p:sp>
      <p:sp>
        <p:nvSpPr>
          <p:cNvPr id="5" name="TextBox 4"/>
          <p:cNvSpPr txBox="1"/>
          <p:nvPr/>
        </p:nvSpPr>
        <p:spPr>
          <a:xfrm>
            <a:off x="1031966" y="692331"/>
            <a:ext cx="3135795" cy="523220"/>
          </a:xfrm>
          <a:prstGeom prst="rect">
            <a:avLst/>
          </a:prstGeom>
          <a:noFill/>
        </p:spPr>
        <p:txBody>
          <a:bodyPr wrap="none" rtlCol="0">
            <a:spAutoFit/>
          </a:bodyPr>
          <a:lstStyle/>
          <a:p>
            <a:r>
              <a:rPr lang="en-GB" sz="2800" b="1">
                <a:latin typeface="Heebo" panose="00000500000000000000" pitchFamily="2" charset="-79"/>
                <a:cs typeface="Heebo" panose="00000500000000000000" pitchFamily="2" charset="-79"/>
              </a:rPr>
              <a:t>About Send a Cow</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9545" y="1610632"/>
            <a:ext cx="3620636" cy="2896508"/>
          </a:xfrm>
          <a:prstGeom prst="rect">
            <a:avLst/>
          </a:prstGeom>
        </p:spPr>
      </p:pic>
    </p:spTree>
    <p:extLst>
      <p:ext uri="{BB962C8B-B14F-4D97-AF65-F5344CB8AC3E}">
        <p14:creationId xmlns:p14="http://schemas.microsoft.com/office/powerpoint/2010/main" val="38721623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55457" y="528305"/>
            <a:ext cx="4618572" cy="954107"/>
          </a:xfrm>
          <a:prstGeom prst="rect">
            <a:avLst/>
          </a:prstGeom>
          <a:noFill/>
        </p:spPr>
        <p:txBody>
          <a:bodyPr wrap="none" rtlCol="0">
            <a:spAutoFit/>
          </a:bodyPr>
          <a:lstStyle/>
          <a:p>
            <a:r>
              <a:rPr lang="en-GB" sz="2800" b="1" dirty="0">
                <a:latin typeface="Heebo" panose="00000500000000000000" pitchFamily="2" charset="-79"/>
                <a:cs typeface="Heebo" panose="00000500000000000000" pitchFamily="2" charset="-79"/>
              </a:rPr>
              <a:t>How your group can create </a:t>
            </a:r>
          </a:p>
          <a:p>
            <a:r>
              <a:rPr lang="en-GB" sz="2800" b="1" dirty="0">
                <a:latin typeface="Heebo" panose="00000500000000000000" pitchFamily="2" charset="-79"/>
                <a:cs typeface="Heebo" panose="00000500000000000000" pitchFamily="2" charset="-79"/>
              </a:rPr>
              <a:t>lasting change</a:t>
            </a:r>
          </a:p>
        </p:txBody>
      </p:sp>
      <p:pic>
        <p:nvPicPr>
          <p:cNvPr id="3" name="Picture 2"/>
          <p:cNvPicPr>
            <a:picLocks noChangeAspect="1"/>
          </p:cNvPicPr>
          <p:nvPr/>
        </p:nvPicPr>
        <p:blipFill rotWithShape="1">
          <a:blip r:embed="rId3"/>
          <a:srcRect l="65266" t="29969" r="11703" b="22156"/>
          <a:stretch/>
        </p:blipFill>
        <p:spPr>
          <a:xfrm>
            <a:off x="578169" y="3288798"/>
            <a:ext cx="1227337" cy="1760747"/>
          </a:xfrm>
          <a:prstGeom prst="rect">
            <a:avLst/>
          </a:prstGeom>
        </p:spPr>
      </p:pic>
      <p:sp>
        <p:nvSpPr>
          <p:cNvPr id="4" name="TextBox 3"/>
          <p:cNvSpPr txBox="1"/>
          <p:nvPr/>
        </p:nvSpPr>
        <p:spPr>
          <a:xfrm flipH="1">
            <a:off x="1805507" y="2142289"/>
            <a:ext cx="2782390" cy="646331"/>
          </a:xfrm>
          <a:prstGeom prst="rect">
            <a:avLst/>
          </a:prstGeom>
          <a:noFill/>
        </p:spPr>
        <p:txBody>
          <a:bodyPr wrap="square" rtlCol="0">
            <a:spAutoFit/>
          </a:bodyPr>
          <a:lstStyle/>
          <a:p>
            <a:r>
              <a:rPr lang="en-GB">
                <a:latin typeface="Heebo" panose="00000500000000000000" pitchFamily="2" charset="-79"/>
                <a:cs typeface="Heebo" panose="00000500000000000000" pitchFamily="2" charset="-79"/>
              </a:rPr>
              <a:t>Could provide one family with twenty </a:t>
            </a:r>
            <a:r>
              <a:rPr lang="en-GB" b="1">
                <a:latin typeface="Heebo" panose="00000500000000000000" pitchFamily="2" charset="-79"/>
                <a:cs typeface="Heebo" panose="00000500000000000000" pitchFamily="2" charset="-79"/>
              </a:rPr>
              <a:t>tree cuttings</a:t>
            </a:r>
          </a:p>
        </p:txBody>
      </p:sp>
      <p:pic>
        <p:nvPicPr>
          <p:cNvPr id="5" name="Picture 4"/>
          <p:cNvPicPr>
            <a:picLocks noChangeAspect="1"/>
          </p:cNvPicPr>
          <p:nvPr/>
        </p:nvPicPr>
        <p:blipFill rotWithShape="1">
          <a:blip r:embed="rId3"/>
          <a:srcRect l="8059" t="29969" r="67374" b="21721"/>
          <a:stretch/>
        </p:blipFill>
        <p:spPr>
          <a:xfrm>
            <a:off x="578169" y="1581751"/>
            <a:ext cx="1227337" cy="1665671"/>
          </a:xfrm>
          <a:prstGeom prst="rect">
            <a:avLst/>
          </a:prstGeom>
        </p:spPr>
      </p:pic>
      <p:pic>
        <p:nvPicPr>
          <p:cNvPr id="6" name="Picture 5"/>
          <p:cNvPicPr>
            <a:picLocks noChangeAspect="1"/>
          </p:cNvPicPr>
          <p:nvPr/>
        </p:nvPicPr>
        <p:blipFill rotWithShape="1">
          <a:blip r:embed="rId3"/>
          <a:srcRect l="36793" t="31210" r="40175" b="22449"/>
          <a:stretch/>
        </p:blipFill>
        <p:spPr>
          <a:xfrm>
            <a:off x="4652090" y="1526542"/>
            <a:ext cx="1255325" cy="1743185"/>
          </a:xfrm>
          <a:prstGeom prst="rect">
            <a:avLst/>
          </a:prstGeom>
        </p:spPr>
      </p:pic>
      <p:sp>
        <p:nvSpPr>
          <p:cNvPr id="7" name="TextBox 6"/>
          <p:cNvSpPr txBox="1"/>
          <p:nvPr/>
        </p:nvSpPr>
        <p:spPr>
          <a:xfrm flipH="1">
            <a:off x="6022528" y="2003789"/>
            <a:ext cx="2782390" cy="923330"/>
          </a:xfrm>
          <a:prstGeom prst="rect">
            <a:avLst/>
          </a:prstGeom>
          <a:noFill/>
        </p:spPr>
        <p:txBody>
          <a:bodyPr wrap="square" rtlCol="0">
            <a:spAutoFit/>
          </a:bodyPr>
          <a:lstStyle/>
          <a:p>
            <a:r>
              <a:rPr lang="en-GB">
                <a:latin typeface="Heebo" panose="00000500000000000000" pitchFamily="2" charset="-79"/>
                <a:cs typeface="Heebo" panose="00000500000000000000" pitchFamily="2" charset="-79"/>
              </a:rPr>
              <a:t>Is enough to give one farmer a </a:t>
            </a:r>
            <a:r>
              <a:rPr lang="en-GB" b="1">
                <a:latin typeface="Heebo" panose="00000500000000000000" pitchFamily="2" charset="-79"/>
                <a:cs typeface="Heebo" panose="00000500000000000000" pitchFamily="2" charset="-79"/>
              </a:rPr>
              <a:t>vet kit </a:t>
            </a:r>
            <a:r>
              <a:rPr lang="en-GB">
                <a:latin typeface="Heebo" panose="00000500000000000000" pitchFamily="2" charset="-79"/>
                <a:cs typeface="Heebo" panose="00000500000000000000" pitchFamily="2" charset="-79"/>
              </a:rPr>
              <a:t>for their family’s cow</a:t>
            </a:r>
            <a:endParaRPr lang="en-GB" b="1">
              <a:latin typeface="Heebo" panose="00000500000000000000" pitchFamily="2" charset="-79"/>
              <a:cs typeface="Heebo" panose="00000500000000000000" pitchFamily="2" charset="-79"/>
            </a:endParaRPr>
          </a:p>
        </p:txBody>
      </p:sp>
      <p:sp>
        <p:nvSpPr>
          <p:cNvPr id="8" name="TextBox 7"/>
          <p:cNvSpPr txBox="1"/>
          <p:nvPr/>
        </p:nvSpPr>
        <p:spPr>
          <a:xfrm flipH="1">
            <a:off x="1805507" y="3632420"/>
            <a:ext cx="2782390" cy="923330"/>
          </a:xfrm>
          <a:prstGeom prst="rect">
            <a:avLst/>
          </a:prstGeom>
          <a:noFill/>
        </p:spPr>
        <p:txBody>
          <a:bodyPr wrap="square" rtlCol="0">
            <a:spAutoFit/>
          </a:bodyPr>
          <a:lstStyle/>
          <a:p>
            <a:r>
              <a:rPr lang="en-GB">
                <a:latin typeface="Heebo" panose="00000500000000000000" pitchFamily="2" charset="-79"/>
                <a:cs typeface="Heebo" panose="00000500000000000000" pitchFamily="2" charset="-79"/>
              </a:rPr>
              <a:t>Could pay for the materials to build a </a:t>
            </a:r>
            <a:r>
              <a:rPr lang="en-GB" b="1">
                <a:latin typeface="Heebo" panose="00000500000000000000" pitchFamily="2" charset="-79"/>
                <a:cs typeface="Heebo" panose="00000500000000000000" pitchFamily="2" charset="-79"/>
              </a:rPr>
              <a:t>cow shed</a:t>
            </a:r>
          </a:p>
        </p:txBody>
      </p:sp>
      <p:pic>
        <p:nvPicPr>
          <p:cNvPr id="10" name="Picture 9"/>
          <p:cNvPicPr>
            <a:picLocks noChangeAspect="1"/>
          </p:cNvPicPr>
          <p:nvPr/>
        </p:nvPicPr>
        <p:blipFill rotWithShape="1">
          <a:blip r:embed="rId4"/>
          <a:srcRect l="67012" t="5990" r="6889" b="36195"/>
          <a:stretch/>
        </p:blipFill>
        <p:spPr>
          <a:xfrm>
            <a:off x="4652090" y="3317407"/>
            <a:ext cx="1255325" cy="1719075"/>
          </a:xfrm>
          <a:prstGeom prst="rect">
            <a:avLst/>
          </a:prstGeom>
        </p:spPr>
      </p:pic>
      <p:sp>
        <p:nvSpPr>
          <p:cNvPr id="11" name="TextBox 10"/>
          <p:cNvSpPr txBox="1"/>
          <p:nvPr/>
        </p:nvSpPr>
        <p:spPr>
          <a:xfrm flipH="1">
            <a:off x="6022528" y="3608186"/>
            <a:ext cx="2782390" cy="923330"/>
          </a:xfrm>
          <a:prstGeom prst="rect">
            <a:avLst/>
          </a:prstGeom>
          <a:noFill/>
        </p:spPr>
        <p:txBody>
          <a:bodyPr wrap="square" rtlCol="0">
            <a:spAutoFit/>
          </a:bodyPr>
          <a:lstStyle/>
          <a:p>
            <a:r>
              <a:rPr lang="en-GB" dirty="0">
                <a:latin typeface="Heebo" panose="00000500000000000000" pitchFamily="2" charset="-79"/>
                <a:cs typeface="Heebo" panose="00000500000000000000" pitchFamily="2" charset="-79"/>
              </a:rPr>
              <a:t>Could buy a </a:t>
            </a:r>
            <a:r>
              <a:rPr lang="en-GB" b="1" dirty="0">
                <a:latin typeface="Heebo" panose="00000500000000000000" pitchFamily="2" charset="-79"/>
                <a:cs typeface="Heebo" panose="00000500000000000000" pitchFamily="2" charset="-79"/>
              </a:rPr>
              <a:t>dairy cow</a:t>
            </a:r>
            <a:r>
              <a:rPr lang="en-GB" dirty="0">
                <a:latin typeface="Heebo" panose="00000500000000000000" pitchFamily="2" charset="-79"/>
                <a:cs typeface="Heebo" panose="00000500000000000000" pitchFamily="2" charset="-79"/>
              </a:rPr>
              <a:t> for a family, offering milk and manure for fertiliser </a:t>
            </a:r>
            <a:endParaRPr lang="en-GB" b="1" dirty="0">
              <a:latin typeface="Heebo" panose="00000500000000000000" pitchFamily="2" charset="-79"/>
              <a:cs typeface="Heebo" panose="00000500000000000000" pitchFamily="2" charset="-79"/>
            </a:endParaRPr>
          </a:p>
        </p:txBody>
      </p:sp>
    </p:spTree>
    <p:extLst>
      <p:ext uri="{BB962C8B-B14F-4D97-AF65-F5344CB8AC3E}">
        <p14:creationId xmlns:p14="http://schemas.microsoft.com/office/powerpoint/2010/main" val="26231820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31966" y="679267"/>
            <a:ext cx="3528530" cy="523220"/>
          </a:xfrm>
          <a:prstGeom prst="rect">
            <a:avLst/>
          </a:prstGeom>
          <a:noFill/>
        </p:spPr>
        <p:txBody>
          <a:bodyPr wrap="none" rtlCol="0">
            <a:spAutoFit/>
          </a:bodyPr>
          <a:lstStyle/>
          <a:p>
            <a:r>
              <a:rPr lang="en-GB" sz="2800" b="1" dirty="0">
                <a:latin typeface="Heebo" panose="00000500000000000000" pitchFamily="2" charset="-79"/>
                <a:cs typeface="Heebo" panose="00000500000000000000" pitchFamily="2" charset="-79"/>
              </a:rPr>
              <a:t>Ways to get involved</a:t>
            </a:r>
          </a:p>
        </p:txBody>
      </p:sp>
      <p:sp>
        <p:nvSpPr>
          <p:cNvPr id="4" name="TextBox 3"/>
          <p:cNvSpPr txBox="1"/>
          <p:nvPr/>
        </p:nvSpPr>
        <p:spPr>
          <a:xfrm flipH="1">
            <a:off x="4968491" y="1448154"/>
            <a:ext cx="3437275" cy="2862322"/>
          </a:xfrm>
          <a:prstGeom prst="rect">
            <a:avLst/>
          </a:prstGeom>
          <a:noFill/>
        </p:spPr>
        <p:txBody>
          <a:bodyPr wrap="square" rtlCol="0" anchor="t">
            <a:spAutoFit/>
          </a:bodyPr>
          <a:lstStyle/>
          <a:p>
            <a:r>
              <a:rPr lang="en-GB" b="1" dirty="0">
                <a:latin typeface="Heebo" panose="00000500000000000000" pitchFamily="2" charset="-79"/>
                <a:cs typeface="Heebo"/>
              </a:rPr>
              <a:t>Book a speaker</a:t>
            </a:r>
            <a:r>
              <a:rPr lang="en-GB" dirty="0">
                <a:latin typeface="Heebo" panose="00000500000000000000" pitchFamily="2" charset="-79"/>
                <a:cs typeface="Heebo"/>
              </a:rPr>
              <a:t> - </a:t>
            </a:r>
            <a:r>
              <a:rPr lang="en-GB" dirty="0">
                <a:latin typeface="Heebo" panose="00000500000000000000" pitchFamily="2" charset="-79"/>
                <a:cs typeface="Heebo" panose="00000500000000000000" pitchFamily="2" charset="-79"/>
              </a:rPr>
              <a:t>Request a Send a Cow speaker to come and give a talk at your group</a:t>
            </a:r>
          </a:p>
          <a:p>
            <a:endParaRPr lang="en-GB" dirty="0">
              <a:latin typeface="Heebo" panose="00000500000000000000" pitchFamily="2" charset="-79"/>
              <a:cs typeface="Heebo" panose="00000500000000000000" pitchFamily="2" charset="-79"/>
            </a:endParaRPr>
          </a:p>
          <a:p>
            <a:r>
              <a:rPr lang="en-GB" b="1" dirty="0">
                <a:latin typeface="Heebo" panose="00000500000000000000" pitchFamily="2" charset="-79"/>
                <a:cs typeface="Heebo" panose="00000500000000000000" pitchFamily="2" charset="-79"/>
              </a:rPr>
              <a:t>Fundraise! </a:t>
            </a:r>
            <a:r>
              <a:rPr lang="en-GB" dirty="0">
                <a:latin typeface="Heebo" panose="00000500000000000000" pitchFamily="2" charset="-79"/>
                <a:cs typeface="Heebo" panose="00000500000000000000" pitchFamily="2" charset="-79"/>
              </a:rPr>
              <a:t>– We can provide tailored information and materials to support your group</a:t>
            </a:r>
            <a:endParaRPr lang="en-GB" b="1" dirty="0">
              <a:latin typeface="Heebo" panose="00000500000000000000" pitchFamily="2" charset="-79"/>
              <a:cs typeface="Heebo" panose="00000500000000000000" pitchFamily="2" charset="-79"/>
            </a:endParaRPr>
          </a:p>
          <a:p>
            <a:endParaRPr lang="en-GB" b="1" dirty="0">
              <a:latin typeface="Heebo" panose="00000500000000000000" pitchFamily="2" charset="-79"/>
              <a:cs typeface="Heebo" panose="00000500000000000000" pitchFamily="2" charset="-79"/>
            </a:endParaRPr>
          </a:p>
          <a:p>
            <a:r>
              <a:rPr lang="en-GB" b="1" dirty="0">
                <a:latin typeface="Heebo" panose="00000500000000000000" pitchFamily="2" charset="-79"/>
                <a:cs typeface="Heebo" panose="00000500000000000000" pitchFamily="2" charset="-79"/>
              </a:rPr>
              <a:t>Challenge Events </a:t>
            </a:r>
            <a:r>
              <a:rPr lang="en-GB" dirty="0">
                <a:latin typeface="Heebo" panose="00000500000000000000" pitchFamily="2" charset="-79"/>
                <a:cs typeface="Heebo" panose="00000500000000000000" pitchFamily="2" charset="-79"/>
              </a:rPr>
              <a:t>- Run, cycle, walk or swim for Send a Cow</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4286" y="1560352"/>
            <a:ext cx="3703889" cy="2503702"/>
          </a:xfrm>
          <a:prstGeom prst="rect">
            <a:avLst/>
          </a:prstGeom>
        </p:spPr>
      </p:pic>
      <p:sp>
        <p:nvSpPr>
          <p:cNvPr id="5" name="TextBox 4"/>
          <p:cNvSpPr txBox="1"/>
          <p:nvPr/>
        </p:nvSpPr>
        <p:spPr>
          <a:xfrm flipH="1">
            <a:off x="2134407" y="4556143"/>
            <a:ext cx="4492895" cy="369332"/>
          </a:xfrm>
          <a:prstGeom prst="rect">
            <a:avLst/>
          </a:prstGeom>
          <a:noFill/>
        </p:spPr>
        <p:txBody>
          <a:bodyPr wrap="square" rtlCol="0" anchor="t">
            <a:spAutoFit/>
          </a:bodyPr>
          <a:lstStyle/>
          <a:p>
            <a:r>
              <a:rPr lang="en-GB" dirty="0">
                <a:latin typeface="Heebo" panose="00000500000000000000" pitchFamily="2" charset="-79"/>
                <a:cs typeface="Heebo" panose="00000500000000000000" pitchFamily="2" charset="-79"/>
              </a:rPr>
              <a:t>Visit</a:t>
            </a:r>
            <a:r>
              <a:rPr lang="en-GB" b="1" dirty="0">
                <a:latin typeface="Heebo" panose="00000500000000000000" pitchFamily="2" charset="-79"/>
                <a:cs typeface="Heebo" panose="00000500000000000000" pitchFamily="2" charset="-79"/>
              </a:rPr>
              <a:t> sendacow.org </a:t>
            </a:r>
            <a:r>
              <a:rPr lang="en-GB" dirty="0">
                <a:latin typeface="Heebo" panose="00000500000000000000" pitchFamily="2" charset="-79"/>
                <a:cs typeface="Heebo" panose="00000500000000000000" pitchFamily="2" charset="-79"/>
              </a:rPr>
              <a:t>for more information</a:t>
            </a:r>
          </a:p>
        </p:txBody>
      </p:sp>
    </p:spTree>
    <p:extLst>
      <p:ext uri="{BB962C8B-B14F-4D97-AF65-F5344CB8AC3E}">
        <p14:creationId xmlns:p14="http://schemas.microsoft.com/office/powerpoint/2010/main" val="6903864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1569" y="0"/>
            <a:ext cx="4924338" cy="2066170"/>
          </a:xfrm>
          <a:prstGeom prst="rect">
            <a:avLst/>
          </a:prstGeo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42662" y="1470621"/>
            <a:ext cx="4843245" cy="3226812"/>
          </a:xfrm>
          <a:prstGeom prst="rect">
            <a:avLst/>
          </a:prstGeom>
        </p:spPr>
      </p:pic>
    </p:spTree>
    <p:extLst>
      <p:ext uri="{BB962C8B-B14F-4D97-AF65-F5344CB8AC3E}">
        <p14:creationId xmlns:p14="http://schemas.microsoft.com/office/powerpoint/2010/main" val="15262888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53673" y="1337127"/>
            <a:ext cx="3909270" cy="3416320"/>
          </a:xfrm>
          <a:prstGeom prst="rect">
            <a:avLst/>
          </a:prstGeom>
          <a:noFill/>
        </p:spPr>
        <p:txBody>
          <a:bodyPr wrap="square" rtlCol="0">
            <a:spAutoFit/>
          </a:bodyPr>
          <a:lstStyle/>
          <a:p>
            <a:r>
              <a:rPr lang="en-GB"/>
              <a:t>We were founded in 1988 by a group of dairy farmers from Devon</a:t>
            </a:r>
          </a:p>
          <a:p>
            <a:endParaRPr lang="en-GB"/>
          </a:p>
          <a:p>
            <a:r>
              <a:rPr lang="en-GB"/>
              <a:t>Uganda’s agriculture was destroyed by civil war </a:t>
            </a:r>
          </a:p>
          <a:p>
            <a:endParaRPr lang="en-GB"/>
          </a:p>
          <a:p>
            <a:r>
              <a:rPr lang="en-GB"/>
              <a:t>The Bishop </a:t>
            </a:r>
            <a:r>
              <a:rPr lang="en-GB" err="1"/>
              <a:t>Mukono</a:t>
            </a:r>
            <a:r>
              <a:rPr lang="en-GB"/>
              <a:t>, Uganda advised how cows could help rural families to recover</a:t>
            </a:r>
          </a:p>
          <a:p>
            <a:endParaRPr lang="en-GB"/>
          </a:p>
          <a:p>
            <a:r>
              <a:rPr lang="en-GB"/>
              <a:t>The farmers flew dairy cows to Uganda to provide protein-rich milk</a:t>
            </a:r>
          </a:p>
        </p:txBody>
      </p:sp>
      <p:sp>
        <p:nvSpPr>
          <p:cNvPr id="5" name="TextBox 4"/>
          <p:cNvSpPr txBox="1"/>
          <p:nvPr/>
        </p:nvSpPr>
        <p:spPr>
          <a:xfrm>
            <a:off x="1031966" y="692331"/>
            <a:ext cx="3135795" cy="523220"/>
          </a:xfrm>
          <a:prstGeom prst="rect">
            <a:avLst/>
          </a:prstGeom>
          <a:noFill/>
        </p:spPr>
        <p:txBody>
          <a:bodyPr wrap="square" rtlCol="0">
            <a:spAutoFit/>
          </a:bodyPr>
          <a:lstStyle/>
          <a:p>
            <a:r>
              <a:rPr lang="en-GB" sz="2800" b="1">
                <a:latin typeface="Heebo" panose="00000500000000000000" pitchFamily="2" charset="-79"/>
                <a:cs typeface="Heebo" panose="00000500000000000000" pitchFamily="2" charset="-79"/>
              </a:rPr>
              <a:t>Our history</a:t>
            </a: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2907" r="1318"/>
          <a:stretch/>
        </p:blipFill>
        <p:spPr>
          <a:xfrm>
            <a:off x="4664279" y="1468073"/>
            <a:ext cx="3766657" cy="2825846"/>
          </a:xfrm>
          <a:prstGeom prst="rect">
            <a:avLst/>
          </a:prstGeom>
        </p:spPr>
      </p:pic>
    </p:spTree>
    <p:extLst>
      <p:ext uri="{BB962C8B-B14F-4D97-AF65-F5344CB8AC3E}">
        <p14:creationId xmlns:p14="http://schemas.microsoft.com/office/powerpoint/2010/main" val="11106713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0028" y="1396811"/>
            <a:ext cx="3879670" cy="3139321"/>
          </a:xfrm>
          <a:prstGeom prst="rect">
            <a:avLst/>
          </a:prstGeom>
        </p:spPr>
        <p:txBody>
          <a:bodyPr wrap="square">
            <a:spAutoFit/>
          </a:bodyPr>
          <a:lstStyle/>
          <a:p>
            <a:r>
              <a:rPr lang="en-US" dirty="0"/>
              <a:t>We work with the most vulnerable families</a:t>
            </a:r>
          </a:p>
          <a:p>
            <a:endParaRPr lang="en-US" dirty="0"/>
          </a:p>
          <a:p>
            <a:r>
              <a:rPr lang="en-US" dirty="0"/>
              <a:t>Our training </a:t>
            </a:r>
            <a:r>
              <a:rPr lang="en-US" dirty="0" err="1"/>
              <a:t>programmes</a:t>
            </a:r>
            <a:r>
              <a:rPr lang="en-US" dirty="0"/>
              <a:t> last three years or until a family is self-sustaining</a:t>
            </a:r>
          </a:p>
          <a:p>
            <a:endParaRPr lang="en-US" dirty="0"/>
          </a:p>
          <a:p>
            <a:r>
              <a:rPr lang="en-US" dirty="0"/>
              <a:t>Our training gives people the knowledge and confidence to thrive</a:t>
            </a:r>
          </a:p>
          <a:p>
            <a:endParaRPr lang="en-US" dirty="0"/>
          </a:p>
          <a:p>
            <a:r>
              <a:rPr lang="en-US" dirty="0"/>
              <a:t>Livestock is given when it suits the family and farm</a:t>
            </a:r>
          </a:p>
        </p:txBody>
      </p:sp>
      <p:sp>
        <p:nvSpPr>
          <p:cNvPr id="4" name="TextBox 3"/>
          <p:cNvSpPr txBox="1"/>
          <p:nvPr/>
        </p:nvSpPr>
        <p:spPr>
          <a:xfrm>
            <a:off x="1031966" y="734158"/>
            <a:ext cx="3135795" cy="523220"/>
          </a:xfrm>
          <a:prstGeom prst="rect">
            <a:avLst/>
          </a:prstGeom>
          <a:noFill/>
        </p:spPr>
        <p:txBody>
          <a:bodyPr wrap="square" rtlCol="0">
            <a:spAutoFit/>
          </a:bodyPr>
          <a:lstStyle/>
          <a:p>
            <a:r>
              <a:rPr lang="en-GB" sz="2800" b="1">
                <a:latin typeface="Heebo" panose="00000500000000000000" pitchFamily="2" charset="-79"/>
                <a:cs typeface="Heebo" panose="00000500000000000000" pitchFamily="2" charset="-79"/>
              </a:rPr>
              <a:t>How we work</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5241" y="1396811"/>
            <a:ext cx="3643037" cy="3051043"/>
          </a:xfrm>
          <a:prstGeom prst="rect">
            <a:avLst/>
          </a:prstGeom>
        </p:spPr>
      </p:pic>
    </p:spTree>
    <p:extLst>
      <p:ext uri="{BB962C8B-B14F-4D97-AF65-F5344CB8AC3E}">
        <p14:creationId xmlns:p14="http://schemas.microsoft.com/office/powerpoint/2010/main" val="8736525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31966" y="734158"/>
            <a:ext cx="3135795" cy="523220"/>
          </a:xfrm>
          <a:prstGeom prst="rect">
            <a:avLst/>
          </a:prstGeom>
          <a:noFill/>
        </p:spPr>
        <p:txBody>
          <a:bodyPr wrap="square" rtlCol="0">
            <a:spAutoFit/>
          </a:bodyPr>
          <a:lstStyle/>
          <a:p>
            <a:r>
              <a:rPr lang="en-GB" sz="2800" b="1">
                <a:latin typeface="Heebo" panose="00000500000000000000" pitchFamily="2" charset="-79"/>
                <a:cs typeface="Heebo" panose="00000500000000000000" pitchFamily="2" charset="-79"/>
              </a:rPr>
              <a:t>Where we work</a:t>
            </a:r>
          </a:p>
        </p:txBody>
      </p:sp>
      <p:grpSp>
        <p:nvGrpSpPr>
          <p:cNvPr id="6" name="Group 5"/>
          <p:cNvGrpSpPr>
            <a:grpSpLocks/>
          </p:cNvGrpSpPr>
          <p:nvPr/>
        </p:nvGrpSpPr>
        <p:grpSpPr>
          <a:xfrm>
            <a:off x="1711235" y="391886"/>
            <a:ext cx="5342707" cy="4660174"/>
            <a:chOff x="4454434" y="1496107"/>
            <a:chExt cx="5355773" cy="4836112"/>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t="21736"/>
            <a:stretch/>
          </p:blipFill>
          <p:spPr>
            <a:xfrm>
              <a:off x="4454434" y="2547256"/>
              <a:ext cx="5355773" cy="3784963"/>
            </a:xfrm>
            <a:prstGeom prst="rect">
              <a:avLst/>
            </a:prstGeom>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35610"/>
            <a:stretch/>
          </p:blipFill>
          <p:spPr>
            <a:xfrm>
              <a:off x="6361611" y="1496107"/>
              <a:ext cx="3448594" cy="4836112"/>
            </a:xfrm>
            <a:prstGeom prst="rect">
              <a:avLst/>
            </a:prstGeom>
          </p:spPr>
        </p:pic>
      </p:grpSp>
    </p:spTree>
    <p:extLst>
      <p:ext uri="{BB962C8B-B14F-4D97-AF65-F5344CB8AC3E}">
        <p14:creationId xmlns:p14="http://schemas.microsoft.com/office/powerpoint/2010/main" val="8342525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100709" y="1631763"/>
            <a:ext cx="3616503" cy="2862322"/>
          </a:xfrm>
          <a:prstGeom prst="rect">
            <a:avLst/>
          </a:prstGeom>
          <a:noFill/>
        </p:spPr>
        <p:txBody>
          <a:bodyPr wrap="square" rtlCol="0">
            <a:spAutoFit/>
          </a:bodyPr>
          <a:lstStyle/>
          <a:p>
            <a:r>
              <a:rPr lang="en-GB"/>
              <a:t>Over 80% of people in Rwanda depend on small-scale agriculture for their livelihoods, but productivity is low</a:t>
            </a:r>
          </a:p>
          <a:p>
            <a:endParaRPr lang="en-GB"/>
          </a:p>
          <a:p>
            <a:r>
              <a:rPr lang="en-GB"/>
              <a:t>Over one-third of people in Rwanda live in extreme poverty</a:t>
            </a:r>
          </a:p>
          <a:p>
            <a:endParaRPr lang="en-GB"/>
          </a:p>
          <a:p>
            <a:r>
              <a:rPr lang="en-GB"/>
              <a:t>Childhood stunting, a key indicator of malnutrition remains at 37%</a:t>
            </a:r>
          </a:p>
        </p:txBody>
      </p:sp>
      <p:sp>
        <p:nvSpPr>
          <p:cNvPr id="5" name="TextBox 4"/>
          <p:cNvSpPr txBox="1"/>
          <p:nvPr/>
        </p:nvSpPr>
        <p:spPr>
          <a:xfrm>
            <a:off x="1031966" y="692331"/>
            <a:ext cx="4068743" cy="523220"/>
          </a:xfrm>
          <a:prstGeom prst="rect">
            <a:avLst/>
          </a:prstGeom>
          <a:noFill/>
        </p:spPr>
        <p:txBody>
          <a:bodyPr wrap="none" rtlCol="0">
            <a:spAutoFit/>
          </a:bodyPr>
          <a:lstStyle/>
          <a:p>
            <a:r>
              <a:rPr lang="en-GB" sz="2800" b="1">
                <a:latin typeface="Heebo" panose="00000500000000000000" pitchFamily="2" charset="-79"/>
                <a:cs typeface="Heebo" panose="00000500000000000000" pitchFamily="2" charset="-79"/>
              </a:rPr>
              <a:t>Why we work in Rwanda</a:t>
            </a: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r="3731"/>
          <a:stretch/>
        </p:blipFill>
        <p:spPr>
          <a:xfrm>
            <a:off x="1031966" y="1707264"/>
            <a:ext cx="3925928" cy="2717013"/>
          </a:xfrm>
          <a:prstGeom prst="rect">
            <a:avLst/>
          </a:prstGeom>
        </p:spPr>
      </p:pic>
    </p:spTree>
    <p:extLst>
      <p:ext uri="{BB962C8B-B14F-4D97-AF65-F5344CB8AC3E}">
        <p14:creationId xmlns:p14="http://schemas.microsoft.com/office/powerpoint/2010/main" val="26135127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22181" y="1663323"/>
            <a:ext cx="3791857" cy="2862322"/>
          </a:xfrm>
          <a:prstGeom prst="rect">
            <a:avLst/>
          </a:prstGeom>
          <a:noFill/>
        </p:spPr>
        <p:txBody>
          <a:bodyPr wrap="square" rtlCol="0">
            <a:spAutoFit/>
          </a:bodyPr>
          <a:lstStyle/>
          <a:p>
            <a:r>
              <a:rPr lang="en-GB"/>
              <a:t>With your help, we will work with vulnerable families to manage their soil and livestock</a:t>
            </a:r>
          </a:p>
          <a:p>
            <a:endParaRPr lang="en-GB"/>
          </a:p>
          <a:p>
            <a:r>
              <a:rPr lang="en-GB"/>
              <a:t>By integrating small numbers of cows into diverse family farms, our approach avoids the environmental impact seen in intensive livestock farming</a:t>
            </a:r>
          </a:p>
          <a:p>
            <a:endParaRPr lang="en-GB"/>
          </a:p>
        </p:txBody>
      </p:sp>
      <p:sp>
        <p:nvSpPr>
          <p:cNvPr id="5" name="TextBox 4"/>
          <p:cNvSpPr txBox="1"/>
          <p:nvPr/>
        </p:nvSpPr>
        <p:spPr>
          <a:xfrm>
            <a:off x="1031966" y="692331"/>
            <a:ext cx="2972289" cy="523220"/>
          </a:xfrm>
          <a:prstGeom prst="rect">
            <a:avLst/>
          </a:prstGeom>
          <a:noFill/>
        </p:spPr>
        <p:txBody>
          <a:bodyPr wrap="none" rtlCol="0">
            <a:spAutoFit/>
          </a:bodyPr>
          <a:lstStyle/>
          <a:p>
            <a:r>
              <a:rPr lang="en-GB" sz="2800" b="1">
                <a:latin typeface="Heebo" panose="00000500000000000000" pitchFamily="2" charset="-79"/>
                <a:cs typeface="Heebo" panose="00000500000000000000" pitchFamily="2" charset="-79"/>
              </a:rPr>
              <a:t>Resilient Rwanda</a:t>
            </a: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17946"/>
          <a:stretch/>
        </p:blipFill>
        <p:spPr>
          <a:xfrm>
            <a:off x="4414038" y="1571044"/>
            <a:ext cx="4058919" cy="2785969"/>
          </a:xfrm>
          <a:prstGeom prst="rect">
            <a:avLst/>
          </a:prstGeom>
        </p:spPr>
      </p:pic>
    </p:spTree>
    <p:extLst>
      <p:ext uri="{BB962C8B-B14F-4D97-AF65-F5344CB8AC3E}">
        <p14:creationId xmlns:p14="http://schemas.microsoft.com/office/powerpoint/2010/main" val="18822007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31966" y="692331"/>
            <a:ext cx="2648482" cy="523220"/>
          </a:xfrm>
          <a:prstGeom prst="rect">
            <a:avLst/>
          </a:prstGeom>
          <a:noFill/>
        </p:spPr>
        <p:txBody>
          <a:bodyPr wrap="none" rtlCol="0">
            <a:spAutoFit/>
          </a:bodyPr>
          <a:lstStyle/>
          <a:p>
            <a:r>
              <a:rPr lang="en-GB" sz="2800" b="1">
                <a:latin typeface="Heebo" panose="00000500000000000000" pitchFamily="2" charset="-79"/>
                <a:cs typeface="Heebo" panose="00000500000000000000" pitchFamily="2" charset="-79"/>
              </a:rPr>
              <a:t>The Cow Effect</a:t>
            </a:r>
          </a:p>
        </p:txBody>
      </p:sp>
      <p:sp>
        <p:nvSpPr>
          <p:cNvPr id="5" name="TextBox 4"/>
          <p:cNvSpPr txBox="1"/>
          <p:nvPr/>
        </p:nvSpPr>
        <p:spPr>
          <a:xfrm flipH="1">
            <a:off x="1031966" y="1503112"/>
            <a:ext cx="2648482" cy="2862322"/>
          </a:xfrm>
          <a:prstGeom prst="rect">
            <a:avLst/>
          </a:prstGeom>
          <a:noFill/>
        </p:spPr>
        <p:txBody>
          <a:bodyPr wrap="square" rtlCol="0">
            <a:spAutoFit/>
          </a:bodyPr>
          <a:lstStyle/>
          <a:p>
            <a:r>
              <a:rPr lang="en-GB" dirty="0">
                <a:latin typeface="Heebo" panose="00000500000000000000" pitchFamily="2" charset="-79"/>
                <a:cs typeface="Heebo" panose="00000500000000000000" pitchFamily="2" charset="-79"/>
              </a:rPr>
              <a:t>Since 2006 the Government of Rwanda has been working to reduce poverty by giving farming families a cow</a:t>
            </a:r>
          </a:p>
          <a:p>
            <a:endParaRPr lang="en-GB" b="1" dirty="0">
              <a:latin typeface="Heebo" panose="00000500000000000000" pitchFamily="2" charset="-79"/>
              <a:cs typeface="Heebo" panose="00000500000000000000" pitchFamily="2" charset="-79"/>
            </a:endParaRPr>
          </a:p>
          <a:p>
            <a:r>
              <a:rPr lang="en-GB" dirty="0">
                <a:latin typeface="Heebo" panose="00000500000000000000" pitchFamily="2" charset="-79"/>
                <a:cs typeface="Heebo" panose="00000500000000000000" pitchFamily="2" charset="-79"/>
              </a:rPr>
              <a:t>Send a Cow has been supporting this aim by training families to look after their livestock</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0422" y="1503112"/>
            <a:ext cx="4107476" cy="2736606"/>
          </a:xfrm>
          <a:prstGeom prst="rect">
            <a:avLst/>
          </a:prstGeom>
        </p:spPr>
      </p:pic>
    </p:spTree>
    <p:extLst>
      <p:ext uri="{BB962C8B-B14F-4D97-AF65-F5344CB8AC3E}">
        <p14:creationId xmlns:p14="http://schemas.microsoft.com/office/powerpoint/2010/main" val="30932453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31966" y="692331"/>
            <a:ext cx="4328429" cy="523220"/>
          </a:xfrm>
          <a:prstGeom prst="rect">
            <a:avLst/>
          </a:prstGeom>
          <a:noFill/>
        </p:spPr>
        <p:txBody>
          <a:bodyPr wrap="none" rtlCol="0">
            <a:spAutoFit/>
          </a:bodyPr>
          <a:lstStyle/>
          <a:p>
            <a:r>
              <a:rPr lang="en-GB" sz="2800" b="1">
                <a:latin typeface="Heebo" panose="00000500000000000000" pitchFamily="2" charset="-79"/>
                <a:cs typeface="Heebo" panose="00000500000000000000" pitchFamily="2" charset="-79"/>
              </a:rPr>
              <a:t>Meet </a:t>
            </a:r>
            <a:r>
              <a:rPr lang="en-GB" sz="2800" b="1" err="1">
                <a:latin typeface="Heebo" panose="00000500000000000000" pitchFamily="2" charset="-79"/>
                <a:cs typeface="Heebo" panose="00000500000000000000" pitchFamily="2" charset="-79"/>
              </a:rPr>
              <a:t>Celstin</a:t>
            </a:r>
            <a:r>
              <a:rPr lang="en-GB" sz="2800" b="1">
                <a:latin typeface="Heebo" panose="00000500000000000000" pitchFamily="2" charset="-79"/>
                <a:cs typeface="Heebo" panose="00000500000000000000" pitchFamily="2" charset="-79"/>
              </a:rPr>
              <a:t> and Therese</a:t>
            </a:r>
          </a:p>
        </p:txBody>
      </p:sp>
      <p:sp>
        <p:nvSpPr>
          <p:cNvPr id="5" name="TextBox 4"/>
          <p:cNvSpPr txBox="1"/>
          <p:nvPr/>
        </p:nvSpPr>
        <p:spPr>
          <a:xfrm flipH="1">
            <a:off x="1071154" y="1662836"/>
            <a:ext cx="2782390" cy="2585323"/>
          </a:xfrm>
          <a:prstGeom prst="rect">
            <a:avLst/>
          </a:prstGeom>
          <a:noFill/>
        </p:spPr>
        <p:txBody>
          <a:bodyPr wrap="square" rtlCol="0">
            <a:spAutoFit/>
          </a:bodyPr>
          <a:lstStyle/>
          <a:p>
            <a:r>
              <a:rPr lang="en-GB" dirty="0">
                <a:latin typeface="Heebo" panose="00000500000000000000" pitchFamily="2" charset="-79"/>
                <a:cs typeface="Heebo" panose="00000500000000000000" pitchFamily="2" charset="-79"/>
              </a:rPr>
              <a:t>Celestin and Therese live on a farm in Rwanda with their five children</a:t>
            </a:r>
          </a:p>
          <a:p>
            <a:endParaRPr lang="en-GB" dirty="0">
              <a:latin typeface="Heebo" panose="00000500000000000000" pitchFamily="2" charset="-79"/>
              <a:cs typeface="Heebo" panose="00000500000000000000" pitchFamily="2" charset="-79"/>
            </a:endParaRPr>
          </a:p>
          <a:p>
            <a:r>
              <a:rPr lang="en-GB" dirty="0">
                <a:latin typeface="Heebo" panose="00000500000000000000" pitchFamily="2" charset="-79"/>
                <a:cs typeface="Heebo" panose="00000500000000000000" pitchFamily="2" charset="-79"/>
              </a:rPr>
              <a:t>“Send a Cow’s training helped build a cowshed and understand how to keep her healthy,” says Celestin</a:t>
            </a:r>
            <a:endParaRPr lang="en-GB" b="1" dirty="0">
              <a:latin typeface="Heebo" panose="00000500000000000000" pitchFamily="2" charset="-79"/>
              <a:cs typeface="Heebo" panose="00000500000000000000" pitchFamily="2" charset="-79"/>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09938" y="1698914"/>
            <a:ext cx="4462266" cy="2513166"/>
          </a:xfrm>
          <a:prstGeom prst="rect">
            <a:avLst/>
          </a:prstGeom>
        </p:spPr>
      </p:pic>
    </p:spTree>
    <p:extLst>
      <p:ext uri="{BB962C8B-B14F-4D97-AF65-F5344CB8AC3E}">
        <p14:creationId xmlns:p14="http://schemas.microsoft.com/office/powerpoint/2010/main" val="24481364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31966" y="692331"/>
            <a:ext cx="3741730" cy="523220"/>
          </a:xfrm>
          <a:prstGeom prst="rect">
            <a:avLst/>
          </a:prstGeom>
          <a:noFill/>
        </p:spPr>
        <p:txBody>
          <a:bodyPr wrap="none" rtlCol="0" anchor="t">
            <a:spAutoFit/>
          </a:bodyPr>
          <a:lstStyle/>
          <a:p>
            <a:r>
              <a:rPr lang="en-GB" sz="2800" b="1" dirty="0">
                <a:latin typeface="Heebo" panose="00000500000000000000" pitchFamily="2" charset="-79"/>
                <a:cs typeface="Heebo"/>
              </a:rPr>
              <a:t>Help us change lives</a:t>
            </a:r>
            <a:endParaRPr lang="en-GB" sz="2800" b="1" dirty="0">
              <a:latin typeface="Heebo" panose="00000500000000000000" pitchFamily="2" charset="-79"/>
              <a:cs typeface="Heebo" panose="00000500000000000000" pitchFamily="2" charset="-79"/>
            </a:endParaRPr>
          </a:p>
        </p:txBody>
      </p:sp>
      <p:sp>
        <p:nvSpPr>
          <p:cNvPr id="4" name="TextBox 3"/>
          <p:cNvSpPr txBox="1"/>
          <p:nvPr/>
        </p:nvSpPr>
        <p:spPr>
          <a:xfrm flipH="1">
            <a:off x="5349703" y="1728260"/>
            <a:ext cx="2619838" cy="3016210"/>
          </a:xfrm>
          <a:prstGeom prst="rect">
            <a:avLst/>
          </a:prstGeom>
          <a:noFill/>
        </p:spPr>
        <p:txBody>
          <a:bodyPr wrap="square" rtlCol="0" anchor="t">
            <a:spAutoFit/>
          </a:bodyPr>
          <a:lstStyle/>
          <a:p>
            <a:r>
              <a:rPr lang="en-GB" sz="2200" b="1" dirty="0">
                <a:latin typeface="Heebo" panose="00000500000000000000" pitchFamily="2" charset="-79"/>
                <a:cs typeface="Heebo"/>
              </a:rPr>
              <a:t>We're asking community groups across the UK to help us raise £15,500 for our Resilient Rwanda Project.</a:t>
            </a:r>
          </a:p>
          <a:p>
            <a:endParaRPr lang="en-GB" dirty="0">
              <a:latin typeface="Heebo" panose="00000500000000000000" pitchFamily="2" charset="-79"/>
              <a:cs typeface="Heebo"/>
            </a:endParaRPr>
          </a:p>
          <a:p>
            <a:endParaRPr lang="en-GB" dirty="0">
              <a:latin typeface="Heebo" panose="00000500000000000000" pitchFamily="2" charset="-79"/>
              <a:cs typeface="Heebo"/>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013" y="1728260"/>
            <a:ext cx="4151635" cy="2509687"/>
          </a:xfrm>
          <a:prstGeom prst="rect">
            <a:avLst/>
          </a:prstGeom>
        </p:spPr>
      </p:pic>
    </p:spTree>
    <p:extLst>
      <p:ext uri="{BB962C8B-B14F-4D97-AF65-F5344CB8AC3E}">
        <p14:creationId xmlns:p14="http://schemas.microsoft.com/office/powerpoint/2010/main" val="21874846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3451500ABB700468FD6E4393FD0525C" ma:contentTypeVersion="17" ma:contentTypeDescription="Create a new document." ma:contentTypeScope="" ma:versionID="6f1f9fd9309bc4def6feaa98add1316a">
  <xsd:schema xmlns:xsd="http://www.w3.org/2001/XMLSchema" xmlns:xs="http://www.w3.org/2001/XMLSchema" xmlns:p="http://schemas.microsoft.com/office/2006/metadata/properties" xmlns:ns2="c3d9c664-3435-45d9-8650-92b1830c36f3" xmlns:ns3="ef8c4e6d-1355-4991-a81b-e23991b546e9" targetNamespace="http://schemas.microsoft.com/office/2006/metadata/properties" ma:root="true" ma:fieldsID="55f3159bb9d263fe493bd8e04e494aaa" ns2:_="" ns3:_="">
    <xsd:import namespace="c3d9c664-3435-45d9-8650-92b1830c36f3"/>
    <xsd:import namespace="ef8c4e6d-1355-4991-a81b-e23991b546e9"/>
    <xsd:element name="properties">
      <xsd:complexType>
        <xsd:sequence>
          <xsd:element name="documentManagement">
            <xsd:complexType>
              <xsd:all>
                <xsd:element ref="ns2:l00c74efaba14df198dd611e60e978cb" minOccurs="0"/>
                <xsd:element ref="ns3:TaxCatchAll" minOccurs="0"/>
                <xsd:element ref="ns2:p1105576c3fb4054a18336fd78f3a986" minOccurs="0"/>
                <xsd:element ref="ns3:TaxKeywordTaxHTField" minOccurs="0"/>
                <xsd:element ref="ns2:jf7804190a954e0c956845a3a2669988" minOccurs="0"/>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3d9c664-3435-45d9-8650-92b1830c36f3" elementFormDefault="qualified">
    <xsd:import namespace="http://schemas.microsoft.com/office/2006/documentManagement/types"/>
    <xsd:import namespace="http://schemas.microsoft.com/office/infopath/2007/PartnerControls"/>
    <xsd:element name="l00c74efaba14df198dd611e60e978cb" ma:index="5" nillable="true" ma:displayName="Year_0" ma:hidden="true" ma:internalName="l00c74efaba14df198dd611e60e978cb" ma:readOnly="false">
      <xsd:simpleType>
        <xsd:restriction base="dms:Note"/>
      </xsd:simpleType>
    </xsd:element>
    <xsd:element name="p1105576c3fb4054a18336fd78f3a986" ma:index="8" nillable="true" ma:displayName="Appeal_0" ma:hidden="true" ma:internalName="p1105576c3fb4054a18336fd78f3a986" ma:readOnly="false">
      <xsd:simpleType>
        <xsd:restriction base="dms:Note"/>
      </xsd:simpleType>
    </xsd:element>
    <xsd:element name="jf7804190a954e0c956845a3a2669988" ma:index="12" nillable="true" ma:displayName="Doc type_0" ma:hidden="true" ma:internalName="jf7804190a954e0c956845a3a2669988" ma:readOnly="false">
      <xsd:simpleType>
        <xsd:restriction base="dms:Note"/>
      </xsd:simpleType>
    </xsd:element>
    <xsd:element name="MediaServiceMetadata" ma:index="17" nillable="true" ma:displayName="MediaServiceMetadata" ma:hidden="true" ma:internalName="MediaServiceMetadata" ma:readOnly="true">
      <xsd:simpleType>
        <xsd:restriction base="dms:Note"/>
      </xsd:simpleType>
    </xsd:element>
    <xsd:element name="MediaServiceFastMetadata" ma:index="18"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f8c4e6d-1355-4991-a81b-e23991b546e9" elementFormDefault="qualified">
    <xsd:import namespace="http://schemas.microsoft.com/office/2006/documentManagement/types"/>
    <xsd:import namespace="http://schemas.microsoft.com/office/infopath/2007/PartnerControls"/>
    <xsd:element name="TaxCatchAll" ma:index="6" nillable="true" ma:displayName="Taxonomy Catch All Column" ma:hidden="true" ma:list="{6dbc0326-9c21-4d27-8713-0d7f58b2aeb3}" ma:internalName="TaxCatchAll" ma:showField="CatchAllData" ma:web="ef8c4e6d-1355-4991-a81b-e23991b546e9">
      <xsd:complexType>
        <xsd:complexContent>
          <xsd:extension base="dms:MultiChoiceLookup">
            <xsd:sequence>
              <xsd:element name="Value" type="dms:Lookup" maxOccurs="unbounded" minOccurs="0" nillable="true"/>
            </xsd:sequence>
          </xsd:extension>
        </xsd:complexContent>
      </xsd:complexType>
    </xsd:element>
    <xsd:element name="TaxKeywordTaxHTField" ma:index="10" nillable="true" ma:taxonomy="true" ma:internalName="TaxKeywordTaxHTField" ma:taxonomyFieldName="TaxKeyword" ma:displayName="Enterprise Keywords" ma:fieldId="{23f27201-bee3-471e-b2e7-b64fd8b7ca38}" ma:taxonomyMulti="true" ma:sspId="fadca4f2-e58f-4cbc-aeae-d831f662642b"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3"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jf7804190a954e0c956845a3a2669988 xmlns="c3d9c664-3435-45d9-8650-92b1830c36f3" xsi:nil="true"/>
    <TaxKeywordTaxHTField xmlns="ef8c4e6d-1355-4991-a81b-e23991b546e9">
      <Terms xmlns="http://schemas.microsoft.com/office/infopath/2007/PartnerControls"/>
    </TaxKeywordTaxHTField>
    <l00c74efaba14df198dd611e60e978cb xmlns="c3d9c664-3435-45d9-8650-92b1830c36f3" xsi:nil="true"/>
    <p1105576c3fb4054a18336fd78f3a986 xmlns="c3d9c664-3435-45d9-8650-92b1830c36f3" xsi:nil="true"/>
    <TaxCatchAll xmlns="ef8c4e6d-1355-4991-a81b-e23991b546e9"/>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1B02B35-4CD8-4B9C-9C2E-533B1B1320B4}">
  <ds:schemaRefs>
    <ds:schemaRef ds:uri="c3d9c664-3435-45d9-8650-92b1830c36f3"/>
    <ds:schemaRef ds:uri="ef8c4e6d-1355-4991-a81b-e23991b546e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95406910-9AE3-4586-B023-3D7B903DE9B7}">
  <ds:schemaRefs>
    <ds:schemaRef ds:uri="ef8c4e6d-1355-4991-a81b-e23991b546e9"/>
    <ds:schemaRef ds:uri="http://schemas.microsoft.com/office/2006/documentManagement/types"/>
    <ds:schemaRef ds:uri="http://schemas.microsoft.com/office/2006/metadata/properties"/>
    <ds:schemaRef ds:uri="http://purl.org/dc/elements/1.1/"/>
    <ds:schemaRef ds:uri="http://schemas.openxmlformats.org/package/2006/metadata/core-properties"/>
    <ds:schemaRef ds:uri="http://schemas.microsoft.com/office/infopath/2007/PartnerControls"/>
    <ds:schemaRef ds:uri="http://purl.org/dc/terms/"/>
    <ds:schemaRef ds:uri="c3d9c664-3435-45d9-8650-92b1830c36f3"/>
    <ds:schemaRef ds:uri="http://www.w3.org/XML/1998/namespace"/>
    <ds:schemaRef ds:uri="http://purl.org/dc/dcmitype/"/>
  </ds:schemaRefs>
</ds:datastoreItem>
</file>

<file path=customXml/itemProps3.xml><?xml version="1.0" encoding="utf-8"?>
<ds:datastoreItem xmlns:ds="http://schemas.openxmlformats.org/officeDocument/2006/customXml" ds:itemID="{3A99E613-D4D7-4FFD-A028-07343D79D98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67</TotalTime>
  <Words>1449</Words>
  <Application>Microsoft Office PowerPoint</Application>
  <PresentationFormat>On-screen Show (16:9)</PresentationFormat>
  <Paragraphs>117</Paragraphs>
  <Slides>12</Slides>
  <Notes>11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Heebo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Send a Cow</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Richard Rawlins</dc:creator>
  <cp:lastModifiedBy>Jessica McGovern</cp:lastModifiedBy>
  <cp:revision>7</cp:revision>
  <dcterms:created xsi:type="dcterms:W3CDTF">2019-07-02T11:06:58Z</dcterms:created>
  <dcterms:modified xsi:type="dcterms:W3CDTF">2020-10-07T08:31:03Z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0x01010003451500ABB700468FD6E4393FD0525C</vt:lpwstr>
  </property>
  <property fmtid="{D5CDD505-2E9C-101B-9397-08002B2CF9AE}" pid="3" name="TaxKeyword">
    <vt:lpwstr/>
  </property>
  <property fmtid="{D5CDD505-2E9C-101B-9397-08002B2CF9AE}" pid="4" name="Appeal">
    <vt:lpwstr/>
  </property>
  <property fmtid="{D5CDD505-2E9C-101B-9397-08002B2CF9AE}" pid="5" name="Year">
    <vt:lpwstr/>
  </property>
  <property fmtid="{D5CDD505-2E9C-101B-9397-08002B2CF9AE}" pid="6" name="Doc type">
    <vt:lpwstr/>
  </property>
</Properties>
</file>